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Solution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Solution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Solution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Solution (Cooling Fluids, Cooling Racks/Modules, Filters, Pumps, Heat Exchangers, Others), Service (Installation &amp; Maintenance, Training &amp; Consulting)
By Cooling Technique: Single Phase Cooling, Two-Phase Cooling
By Cooling Fluid: Mineral Oil, Deionized Water, Fluorocarbon-Based Fluids, Synthetic Fluids
By Organization Size: SME, Large Enterprises
By Application: High-Performance Computing, Edge Computing, Artificial Intelligence, Cryptocurrency Mining, Others
By End-Use Industry: BFSI, Manufacturing, IT &amp; Telecom, Healthcare, Government &amp; Defence, Retail, Energy,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DATA CENTER LIQUID IMMERSION COOLING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American Society of Heating, Refrigerating and Air-Conditioning Engineers (ASHRAE)</a:t>
                      </a:r>
                    </a:p>
                  </a:txBody>
                  <a:tcPr marL="9525" marR="9525" marT="9525" marB="0" anchor="ctr"/>
                </a:tc>
                <a:tc>
                  <a:txBody>
                    <a:bodyPr/>
                    <a:lstStyle/>
                    <a:p>
                      <a:pPr marL="91440" algn="l" fontAlgn="b"/>
                      <a:r>
                        <a:rPr lang="en-US" sz="1100" kern="1200" dirty="0">
                          <a:solidFill>
                            <a:schemeClr val="dk1"/>
                          </a:solidFill>
                          <a:latin typeface="+mn-lt"/>
                          <a:ea typeface="+mn-ea"/>
                          <a:cs typeface="+mn-cs"/>
                        </a:rPr>
                        <a:t>Applied Thermal Engineering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The Green Grid</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Heat and Mass Transfer</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Open Compute Project Foundation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Electronic Packaging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Components, Packaging and Manufacturing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Department of Energy (DOE)</a:t>
                      </a:r>
                    </a:p>
                  </a:txBody>
                  <a:tcPr marL="9525" marR="9525" marT="9525" marB="0" anchor="ctr"/>
                </a:tc>
                <a:tc>
                  <a:txBody>
                    <a:bodyPr/>
                    <a:lstStyle/>
                    <a:p>
                      <a:pPr marL="91440" algn="l" fontAlgn="b"/>
                      <a:r>
                        <a:rPr lang="en-US" sz="1100" kern="1200" dirty="0">
                          <a:solidFill>
                            <a:schemeClr val="dk1"/>
                          </a:solidFill>
                          <a:latin typeface="+mn-lt"/>
                          <a:ea typeface="+mn-ea"/>
                          <a:cs typeface="+mn-cs"/>
                        </a:rPr>
                        <a:t>Sustainable Computing: Informatics and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DATA CENTER LIQUID IMMERSION COOLING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Data Center Liquid Immersion Cooling Market is valued at USD 789.8 Million in 2024, and is expected to reach USD 6102.3 Million by 2032. The market shows a steady CAGR of 25.6% from 2025 to 2032. Increasing energy density, sustainability mandates and rising cooling costs drive adoption of liquid immersion cooling, while hyperscalers, chipmakers, vendors collaborate on modular systems and standards. Trends include two phase fluids, edge deployment and rack level solutions. Competitive dynamics favor players with IP portfolios, service ecosystems and partnerships. Outlook anticipates accelerated commercialization, regulatory alignment and efficiency gains across cloud and HPC.</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DATA CENTER LIQUID IMMERSION COOLING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789.8</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6102.3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53514"/>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High power density and operational cost reduction: Increasing server power density and accelerating rack-level heat loads strain traditional air cooling, driving operators to liquid immersion for superior thermal efficiency, lower energy consumption, reduced HVAC footprint, and predictable cooling performance that enables denser compute deployments and significant long-term operating expenditure savings.
Sustainability mandates and energy incentives: Tightening regulations, corporate ESG targets and utility rebates drive immersion adoption by demonstrating measurable emissions reduction, improved PUE, reliability improvements, and lower water consumption; immersion enables waste-heat reuse, favorable TCO metrics, and stronger green branding, incentivizing capital deployment and operational strategies aligned with decarbonization goals.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DATA CENTER LIQUID IMMERSION COOLING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DATA CENTER LIQUID IMMERSION COOLING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789.8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DATA CENTER LIQUID IMMERSION COOLING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Rising compute intensity from AI and high performance workloads drives adoption of liquid immersion cooling because traditional air systems cannot manage concentrated heat. Hyperscale cloud providers, research supercomputing centers, and GPU-rich AI clusters increasingly evaluate immersion to sustain performance. Immersion systems improve heat transfer and enable higher rack power density while reducing dependency on large chillers and complex airflow management. Real world pilots have demonstrated deployment paths in existing facilities, reshaping how operators design thermal infrastructure to support modern workloads.
Corporate sustainability commitments and tightening environmental regulations are encouraging data center operators to consider immersion cooling as a pathway to lower environmental impact. By enabling efficient heat capture and easier integration with heat reuse systems, immersion setups allow operators to redirect waste heat to adjacent buildings. Cryptocurrency mining farms and campus data centers have trialed reuse strategies to heat offices and greenhouses, illustrating benefits. Reduced water consumption and smaller refrigerant footprints are additional environmental advantages driving adoption among sustainability-focused organizations.
Operational benefits such as lower cooling complexity and improved equipment reliability make immersion attractive to operators seeking cost predictability. Eliminating high-speed fans and complex ducting reduces points of failure and maintenance, while enclosed fluid environments limit particulate contamination that shortens component life. Supercomputing centers and edge facilities report calmer maintenance cycles when adopting immersion solutions, with repair procedures focused on modular swap of sealed units. These operational gains reduce long-term ownership costs and simplify data center operations under intensive workloads.
Advances in specialized dielectric fluids, rack designs and systems have expanded the ecosystem supporting liquid immersion cooling, lowering barriers for enterprise adoption. Hardware vendors, fluid manufacturers and data center integrators increasingly collaborate to certify components and offer retrofit options for hardware. Test labs and demonstration projects provide guidance on maintenance, warranty considerations and lifecycle management that assuage operator risk. The maturing supply chain and cross-industry partnerships enable faster deployment cycles and clearer operational playbooks, increasing confidence among IT decision makers.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Demand for Energy Efficiency in Data Centers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Surging deployment of AI models and dense GPU clusters has intensified localized heat generation, prompting data centers to seek novel thermal strategies. Liquid immersion cooling accommodates the concentrated heat profiles of accelerators such as NVIDIA GPUs and Google TPUs, enabling sustained peak performance where air systems struggle. Hyperscale providers and specialized labs deploy immersion to avoid thermal throttling and maintain reliability under continuous training loads. This real-world pressure from AI workloads is a decisive driver pushing operators toward immersion solutions.
Immersion cooling's compact form factor and reduced acoustic profile make it attractive for latency-sensitive and space-constrained deployments at the edge and on-premises. Financial firms and telecom operators favor liquid solutions to colocate high-density inference hardware close to users, lowering latency for trading and real-time services. Research institutions and autonomous vehicle developers similarly adopt immersion to run intensive simulations within limited rack space. In practice, such sector-specific needs drive uptake where traditional air systems cannot meet compactness and performance combined simultaneously.
Liquid immersion environments shield components from dust and humidity, leading operators to report longer hardware lifecycles and lower maintenance interventions compared to air-cooled systems. Enterprises and HPC centers implementing immersion note reduced fan failures and consistent operating conditions that help preserve delicate interconnects and solder joints. Bitcoin miners and research clusters experimenting with immersion have documented improved uptime and simplified servicing. These reliability and lifecycle benefits translate to operational predictability, prompting procurement teams to prioritize immersion where component longevity matters.
An expanding ecosystem of immersion-compatible servers and racks accelerates market adoption by reducing integration friction for operators. Original equipment manufacturers and system integrators collaborate with immersion specialists to offer warranties, validated rigs and fluid-handling services that mirror traditional procurement workflows. Vendors supply monitoring platforms and standardized rack architectures to integrate power delivery and sensor telemetry into existing datacenter tools. Partnerships between mainstream server makers and immersion providers show that a mature supply chain is a pivotal driver for broader deployment.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Proliferation of AI Workloads Driving Thermal Management Innovation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DATA CENTER LIQUID IMMERSION COOLING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Solution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Service</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COOLING TECHNIQUE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Single Phase Cooling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Two-Phase Cooling</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COOLING FLUID</a:t>
            </a:r>
          </a:p>
        </p:txBody>
      </p:sp>
      <p:sp>
        <p:nvSpPr>
          <p:cNvPr id="55" name="Rectangle 54"/>
          <p:cNvSpPr/>
          <p:nvPr/>
        </p:nvSpPr>
        <p:spPr>
          <a:xfrm>
            <a:off x="5041392"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Mineral Oil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Deionized Water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Fluorocarbon-Based Fluids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Synthetic Fluids</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ORGANIZATION SIZE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SME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Large Enterprises</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High-Performance Computing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Edge Computing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Artificial Intelligence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Cryptocurrency Mining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60" name="Rounded Rectangle 59"/>
          <p:cNvSpPr/>
          <p:nvPr/>
        </p:nvSpPr>
        <p:spPr>
          <a:xfrm>
            <a:off x="5041392" y="333756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END-USE INDUSTRY</a:t>
            </a:r>
          </a:p>
        </p:txBody>
      </p:sp>
      <p:sp>
        <p:nvSpPr>
          <p:cNvPr id="61" name="Rectangle 60"/>
          <p:cNvSpPr/>
          <p:nvPr/>
        </p:nvSpPr>
        <p:spPr>
          <a:xfrm>
            <a:off x="5041392" y="3611880"/>
            <a:ext cx="2109216" cy="179405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BFSI</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IT &amp; Telecom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Government &amp; Defence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Retail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Energy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upfront capital and retrofit complexity deter many data center operators from adopting liquid immersion cooling, as facility modifications and specialized equipment require extensive planning. Large cloud providers and hyperscale operators evaluate pilot deployments before committing, while colocation providers face disruption risks when retrofitting existing halls. Equipment vendors highlight compatibility challenges with legacy servers and racks, and operators cite concerns about supply chain readiness and serviceability in mission critical environments, creating a cautious adoption environment despite performance promises and reliability.
Operational and maintenance challenges raise concerns for IT teams, including serviceability of components submerged in dielectric fluids and the need for specialized training for technicians. Companies experimenting with immersion cite new maintenance workflows and supplier ecosystems from fluid manufacturers to pump manufacturers. Real world pilots report adjustments to spare parts strategies and vendor support models, and regulators and insurers demand emergency response and containment plans. These practical hurdles complicate lifecycle management and drive hesitancy among organizations prioritizing predictable operational models.
Lack of industry standards and interoperable solutions increases perceived risk, as many immersion solutions vary in enclosure design, fluid chemistry, and service interfaces. This heterogeneity can create vendor lock in and complicate procurement for enterprises and service providers evaluating different vendors. Industry bodies and test labs have started scoping guidelines, yet certification pathways remain limited, so buyers rely on bespoke lab tests and pilot data from leading vendors. The fragmented ecosystem slows confidence and inhibits rapid scaling beyond isolated deployments.
Uncertainty around total cost of ownership and return on investment remains a critical restraint, as stakeholders weigh capital investments against operational savings and potential performance gains. Hyperscale operators and high performance computing centers run pilots to validate claims and adapt procurement strategies, while traditional enterprises hesitate without clear term contracts or vendor support guarantees. Insurance firms and financial officers scrutinize fluid handling liabilities and serviceability scenarios, making board level approvals challenging and slowing broader commercial rollout despite promising technical results.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Upfront Costs and Integration Complexity for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DATA CENTER LIQUID IMMERSION COOLING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
Value Chain Analysis
Technology Assessment
Case Studies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DATA CENTER LIQUID IMMERSION COOLING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Cooling Technique
By Cooling Fluid
By Organization Size
By Application
By End-Use Industry</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DATA CENTER LIQUID IMMERSION COOLING MARKET SIZE,  BY COMPONENT,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Solution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DATA CENTER LIQUID IMMERSION COOLING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CENTER LIQUID IMMERSION COOLING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DATA CENTER LIQUID IMMERSION COOLING MARKET SIZE,  BY COMPONENT,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Solution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DATA CENTER LIQUID IMMERSION COOLING MARKET SIZE,  BY COMPONENT,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Bold"/>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Bold"/>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Bold"/>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Solution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DATA CENTER LIQUID IMMERSION COOLING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DATA CENTER LIQUID IMMERSION COOLING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Data Center Liquid Immersion Cooling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Fujitsu Limited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124,055</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25.917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1935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DATA CENTER LIQUID IMMERSION COOLING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Fujitsu Limited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1935</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25.917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124,055</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www.fujitsu.com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Fujitsu participates in the data center liquid immersion cooling market through PRIMERGY Immersion Cooling System hardware and services and through software that orchestrates liquid-cooling assets across facilities. The company pilots integrated offerings combining its monitoring and control stack with partner GPU servers and coolant distribution units to improve PUE and enable higher-density AI and HPC deployments. Past customer systems include immersion-cooled x86 clusters used for simulation workloads. Fujitsu’s approach emphasizes lifecycle services—from assessment and design to build, operations, and maintenance—delivered with subscription options. It is extending these capabilities through collaborations, proof-of-concept deployments in its own data centers, and integration alongside direct-to-chip liquid cooling.</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An immersion-based thermal management solution for PRIMERGY servers that submerges compute and storage nodes in a non-conductive fluid with high heat capacity. It captures heat at source, enabling high rack densities, cutting cooling energy and noise, and supporting waste-heat reuse. Includes tanks, CDUs, and management software for deployment and operations.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FUJITSU LIMITED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FUJITSU LIMITED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FUJITSU LIMITED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FUJITSU LIMITED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DATA CENTER LIQUID IMMERSION COOLING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Macro-Economic Indicators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1">
                          <a:solidFill>
                            <a:srgbClr val="7030A0"/>
                          </a:solidFill>
                          <a:latin typeface="Pooppins"/>
                        </a:defRPr>
                      </a:pPr>
                      <a:r>
                        <a:t>8. Data Center Liquid Immersion Cooling Market Size by Cooling Fluid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5.11. Technology Assessment</a:t>
                      </a:r>
                    </a:p>
                  </a:txBody>
                  <a:tcPr>
                    <a:noFill/>
                    <a:lnL>
                      <a:noFill/>
                    </a:lnL>
                    <a:lnR>
                      <a:noFill/>
                    </a:lnR>
                    <a:lnT>
                      <a:noFill/>
                    </a:lnT>
                    <a:lnB>
                      <a:noFill/>
                    </a:lnB>
                  </a:tcPr>
                </a:tc>
                <a:tc>
                  <a:txBody>
                    <a:bodyPr/>
                    <a:lstStyle/>
                    <a:p>
                      <a:pPr>
                        <a:defRPr sz="1100" b="0">
                          <a:solidFill>
                            <a:srgbClr val="000000"/>
                          </a:solidFill>
                          <a:latin typeface="Pooppins"/>
                        </a:defRPr>
                      </a:pPr>
                      <a:r>
                        <a:t>          8.1. Mineral Oil</a:t>
                      </a:r>
                    </a:p>
                  </a:txBody>
                  <a:tcPr>
                    <a:noFill/>
                    <a:lnL>
                      <a:noFill/>
                    </a:lnL>
                    <a:lnR>
                      <a:noFill/>
                    </a:lnR>
                    <a:lnT>
                      <a:noFill/>
                    </a:lnT>
                    <a:lnB>
                      <a:noFill/>
                    </a:lnB>
                  </a:tcPr>
                </a:tc>
              </a:tr>
              <a:tr h="349623">
                <a:tc>
                  <a:txBody>
                    <a:bodyPr/>
                    <a:lstStyle/>
                    <a:p>
                      <a:pPr>
                        <a:defRPr sz="1100" b="0">
                          <a:solidFill>
                            <a:srgbClr val="000000"/>
                          </a:solidFill>
                          <a:latin typeface="Pooppins"/>
                        </a:defRPr>
                      </a:pPr>
                      <a:r>
                        <a:t>          5.12. Case Studies</a:t>
                      </a:r>
                    </a:p>
                  </a:txBody>
                  <a:tcPr>
                    <a:noFill/>
                    <a:lnL>
                      <a:noFill/>
                    </a:lnL>
                    <a:lnR>
                      <a:noFill/>
                    </a:lnR>
                    <a:lnT>
                      <a:noFill/>
                    </a:lnT>
                    <a:lnB>
                      <a:noFill/>
                    </a:lnB>
                  </a:tcPr>
                </a:tc>
                <a:tc>
                  <a:txBody>
                    <a:bodyPr/>
                    <a:lstStyle/>
                    <a:p>
                      <a:pPr>
                        <a:defRPr sz="1100" b="0">
                          <a:solidFill>
                            <a:srgbClr val="000000"/>
                          </a:solidFill>
                          <a:latin typeface="Pooppins"/>
                        </a:defRPr>
                      </a:pPr>
                      <a:r>
                        <a:t>          8.2. Deionized Water</a:t>
                      </a:r>
                    </a:p>
                  </a:txBody>
                  <a:tcPr>
                    <a:noFill/>
                    <a:lnL>
                      <a:noFill/>
                    </a:lnL>
                    <a:lnR>
                      <a:noFill/>
                    </a:lnR>
                    <a:lnT>
                      <a:noFill/>
                    </a:lnT>
                    <a:lnB>
                      <a:noFill/>
                    </a:lnB>
                  </a:tcPr>
                </a:tc>
              </a:tr>
              <a:tr h="349623">
                <a:tc>
                  <a:txBody>
                    <a:bodyPr/>
                    <a:lstStyle/>
                    <a:p>
                      <a:pPr>
                        <a:defRPr sz="1100" b="1">
                          <a:solidFill>
                            <a:srgbClr val="7030A0"/>
                          </a:solidFill>
                          <a:latin typeface="Pooppins"/>
                        </a:defRPr>
                      </a:pPr>
                      <a:r>
                        <a:t>6. Data Center Liquid Immersion Cooling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8.3. Fluorocarbon-Based Fluids</a:t>
                      </a:r>
                    </a:p>
                  </a:txBody>
                  <a:tcPr>
                    <a:noFill/>
                    <a:lnL>
                      <a:noFill/>
                    </a:lnL>
                    <a:lnR>
                      <a:noFill/>
                    </a:lnR>
                    <a:lnT>
                      <a:noFill/>
                    </a:lnT>
                    <a:lnB>
                      <a:noFill/>
                    </a:lnB>
                  </a:tcPr>
                </a:tc>
              </a:tr>
              <a:tr h="349623">
                <a:tc>
                  <a:txBody>
                    <a:bodyPr/>
                    <a:lstStyle/>
                    <a:p>
                      <a:pPr>
                        <a:defRPr sz="1100" b="0">
                          <a:solidFill>
                            <a:srgbClr val="000000"/>
                          </a:solidFill>
                          <a:latin typeface="Pooppins"/>
                        </a:defRPr>
                      </a:pPr>
                      <a:r>
                        <a:t>          6.1. Solution</a:t>
                      </a:r>
                    </a:p>
                  </a:txBody>
                  <a:tcPr>
                    <a:noFill/>
                    <a:lnL>
                      <a:noFill/>
                    </a:lnL>
                    <a:lnR>
                      <a:noFill/>
                    </a:lnR>
                    <a:lnT>
                      <a:noFill/>
                    </a:lnT>
                    <a:lnB>
                      <a:noFill/>
                    </a:lnB>
                  </a:tcPr>
                </a:tc>
                <a:tc>
                  <a:txBody>
                    <a:bodyPr/>
                    <a:lstStyle/>
                    <a:p>
                      <a:pPr>
                        <a:defRPr sz="1100" b="0">
                          <a:solidFill>
                            <a:srgbClr val="000000"/>
                          </a:solidFill>
                          <a:latin typeface="Pooppins"/>
                        </a:defRPr>
                      </a:pPr>
                      <a:r>
                        <a:t>          8.4. Synthetic Fluids</a:t>
                      </a:r>
                    </a:p>
                  </a:txBody>
                  <a:tcPr>
                    <a:noFill/>
                    <a:lnL>
                      <a:noFill/>
                    </a:lnL>
                    <a:lnR>
                      <a:noFill/>
                    </a:lnR>
                    <a:lnT>
                      <a:noFill/>
                    </a:lnT>
                    <a:lnB>
                      <a:noFill/>
                    </a:lnB>
                  </a:tcPr>
                </a:tc>
              </a:tr>
              <a:tr h="349623">
                <a:tc>
                  <a:txBody>
                    <a:bodyPr/>
                    <a:lstStyle/>
                    <a:p>
                      <a:pPr>
                        <a:defRPr sz="1100" b="0">
                          <a:solidFill>
                            <a:srgbClr val="000000"/>
                          </a:solidFill>
                          <a:latin typeface="Pooppins"/>
                        </a:defRPr>
                      </a:pPr>
                      <a:r>
                        <a:t>                    6.1.1. Cooling Fluids</a:t>
                      </a:r>
                    </a:p>
                  </a:txBody>
                  <a:tcPr>
                    <a:noFill/>
                    <a:lnL>
                      <a:noFill/>
                    </a:lnL>
                    <a:lnR>
                      <a:noFill/>
                    </a:lnR>
                    <a:lnT>
                      <a:noFill/>
                    </a:lnT>
                    <a:lnB>
                      <a:noFill/>
                    </a:lnB>
                  </a:tcPr>
                </a:tc>
                <a:tc>
                  <a:txBody>
                    <a:bodyPr/>
                    <a:lstStyle/>
                    <a:p>
                      <a:pPr>
                        <a:defRPr sz="1100" b="1">
                          <a:solidFill>
                            <a:srgbClr val="7030A0"/>
                          </a:solidFill>
                          <a:latin typeface="Pooppins"/>
                        </a:defRPr>
                      </a:pPr>
                      <a:r>
                        <a:t>9. Data Center Liquid Immersion Cooling Market Size by Organization Size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6.1.2. Cooling Racks/Modules</a:t>
                      </a:r>
                    </a:p>
                  </a:txBody>
                  <a:tcPr>
                    <a:noFill/>
                    <a:lnL>
                      <a:noFill/>
                    </a:lnL>
                    <a:lnR>
                      <a:noFill/>
                    </a:lnR>
                    <a:lnT>
                      <a:noFill/>
                    </a:lnT>
                    <a:lnB>
                      <a:noFill/>
                    </a:lnB>
                  </a:tcPr>
                </a:tc>
                <a:tc>
                  <a:txBody>
                    <a:bodyPr/>
                    <a:lstStyle/>
                    <a:p>
                      <a:pPr>
                        <a:defRPr sz="1100" b="0">
                          <a:solidFill>
                            <a:srgbClr val="000000"/>
                          </a:solidFill>
                          <a:latin typeface="Pooppins"/>
                        </a:defRPr>
                      </a:pPr>
                      <a:r>
                        <a:t>          9.1. SME</a:t>
                      </a:r>
                    </a:p>
                  </a:txBody>
                  <a:tcPr>
                    <a:noFill/>
                    <a:lnL>
                      <a:noFill/>
                    </a:lnL>
                    <a:lnR>
                      <a:noFill/>
                    </a:lnR>
                    <a:lnT>
                      <a:noFill/>
                    </a:lnT>
                    <a:lnB>
                      <a:noFill/>
                    </a:lnB>
                  </a:tcPr>
                </a:tc>
              </a:tr>
              <a:tr h="349623">
                <a:tc>
                  <a:txBody>
                    <a:bodyPr/>
                    <a:lstStyle/>
                    <a:p>
                      <a:pPr>
                        <a:defRPr sz="1100" b="0">
                          <a:solidFill>
                            <a:srgbClr val="000000"/>
                          </a:solidFill>
                          <a:latin typeface="Pooppins"/>
                        </a:defRPr>
                      </a:pPr>
                      <a:r>
                        <a:t>                    6.1.3. Filters</a:t>
                      </a:r>
                    </a:p>
                  </a:txBody>
                  <a:tcPr>
                    <a:noFill/>
                    <a:lnL>
                      <a:noFill/>
                    </a:lnL>
                    <a:lnR>
                      <a:noFill/>
                    </a:lnR>
                    <a:lnT>
                      <a:noFill/>
                    </a:lnT>
                    <a:lnB>
                      <a:noFill/>
                    </a:lnB>
                  </a:tcPr>
                </a:tc>
                <a:tc>
                  <a:txBody>
                    <a:bodyPr/>
                    <a:lstStyle/>
                    <a:p>
                      <a:pPr>
                        <a:defRPr sz="1100" b="0">
                          <a:solidFill>
                            <a:srgbClr val="000000"/>
                          </a:solidFill>
                          <a:latin typeface="Pooppins"/>
                        </a:defRPr>
                      </a:pPr>
                      <a:r>
                        <a:t>          9.2. Large Enterprises</a:t>
                      </a:r>
                    </a:p>
                  </a:txBody>
                  <a:tcPr>
                    <a:noFill/>
                    <a:lnL>
                      <a:noFill/>
                    </a:lnL>
                    <a:lnR>
                      <a:noFill/>
                    </a:lnR>
                    <a:lnT>
                      <a:noFill/>
                    </a:lnT>
                    <a:lnB>
                      <a:noFill/>
                    </a:lnB>
                  </a:tcPr>
                </a:tc>
              </a:tr>
              <a:tr h="349623">
                <a:tc>
                  <a:txBody>
                    <a:bodyPr/>
                    <a:lstStyle/>
                    <a:p>
                      <a:pPr>
                        <a:defRPr sz="1100" b="0">
                          <a:solidFill>
                            <a:srgbClr val="000000"/>
                          </a:solidFill>
                          <a:latin typeface="Pooppins"/>
                        </a:defRPr>
                      </a:pPr>
                      <a:r>
                        <a:t>                    6.1.4. Pumps</a:t>
                      </a:r>
                    </a:p>
                  </a:txBody>
                  <a:tcPr>
                    <a:noFill/>
                    <a:lnL>
                      <a:noFill/>
                    </a:lnL>
                    <a:lnR>
                      <a:noFill/>
                    </a:lnR>
                    <a:lnT>
                      <a:noFill/>
                    </a:lnT>
                    <a:lnB>
                      <a:noFill/>
                    </a:lnB>
                  </a:tcPr>
                </a:tc>
                <a:tc>
                  <a:txBody>
                    <a:bodyPr/>
                    <a:lstStyle/>
                    <a:p>
                      <a:pPr>
                        <a:defRPr sz="1100" b="1">
                          <a:solidFill>
                            <a:srgbClr val="7030A0"/>
                          </a:solidFill>
                          <a:latin typeface="Pooppins"/>
                        </a:defRPr>
                      </a:pPr>
                      <a:r>
                        <a:t>10. Data Center Liquid Immersion Cooling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6.1.5. Heat Exchangers</a:t>
                      </a:r>
                    </a:p>
                  </a:txBody>
                  <a:tcPr>
                    <a:noFill/>
                    <a:lnL>
                      <a:noFill/>
                    </a:lnL>
                    <a:lnR>
                      <a:noFill/>
                    </a:lnR>
                    <a:lnT>
                      <a:noFill/>
                    </a:lnT>
                    <a:lnB>
                      <a:noFill/>
                    </a:lnB>
                  </a:tcPr>
                </a:tc>
                <a:tc>
                  <a:txBody>
                    <a:bodyPr/>
                    <a:lstStyle/>
                    <a:p>
                      <a:pPr>
                        <a:defRPr sz="1100" b="0">
                          <a:solidFill>
                            <a:srgbClr val="000000"/>
                          </a:solidFill>
                          <a:latin typeface="Pooppins"/>
                        </a:defRPr>
                      </a:pPr>
                      <a:r>
                        <a:t>          10.1. High-Performance Computing</a:t>
                      </a:r>
                    </a:p>
                  </a:txBody>
                  <a:tcPr>
                    <a:noFill/>
                    <a:lnL>
                      <a:noFill/>
                    </a:lnL>
                    <a:lnR>
                      <a:noFill/>
                    </a:lnR>
                    <a:lnT>
                      <a:noFill/>
                    </a:lnT>
                    <a:lnB>
                      <a:noFill/>
                    </a:lnB>
                  </a:tcPr>
                </a:tc>
              </a:tr>
              <a:tr h="349623">
                <a:tc>
                  <a:txBody>
                    <a:bodyPr/>
                    <a:lstStyle/>
                    <a:p>
                      <a:pPr>
                        <a:defRPr sz="1100" b="0">
                          <a:solidFill>
                            <a:srgbClr val="000000"/>
                          </a:solidFill>
                          <a:latin typeface="Pooppins"/>
                        </a:defRPr>
                      </a:pPr>
                      <a:r>
                        <a:t>                    6.1.6. Others</a:t>
                      </a:r>
                    </a:p>
                  </a:txBody>
                  <a:tcPr>
                    <a:noFill/>
                    <a:lnL>
                      <a:noFill/>
                    </a:lnL>
                    <a:lnR>
                      <a:noFill/>
                    </a:lnR>
                    <a:lnT>
                      <a:noFill/>
                    </a:lnT>
                    <a:lnB>
                      <a:noFill/>
                    </a:lnB>
                  </a:tcPr>
                </a:tc>
                <a:tc>
                  <a:txBody>
                    <a:bodyPr/>
                    <a:lstStyle/>
                    <a:p>
                      <a:pPr>
                        <a:defRPr sz="1100" b="0">
                          <a:solidFill>
                            <a:srgbClr val="000000"/>
                          </a:solidFill>
                          <a:latin typeface="Pooppins"/>
                        </a:defRPr>
                      </a:pPr>
                      <a:r>
                        <a:t>          10.2. Edge Computing</a:t>
                      </a:r>
                    </a:p>
                  </a:txBody>
                  <a:tcPr>
                    <a:noFill/>
                    <a:lnL>
                      <a:noFill/>
                    </a:lnL>
                    <a:lnR>
                      <a:noFill/>
                    </a:lnR>
                    <a:lnT>
                      <a:noFill/>
                    </a:lnT>
                    <a:lnB>
                      <a:noFill/>
                    </a:lnB>
                  </a:tcPr>
                </a:tc>
              </a:tr>
              <a:tr h="349623">
                <a:tc>
                  <a:txBody>
                    <a:bodyPr/>
                    <a:lstStyle/>
                    <a:p>
                      <a:pPr>
                        <a:defRPr sz="1100" b="0">
                          <a:solidFill>
                            <a:srgbClr val="000000"/>
                          </a:solidFill>
                          <a:latin typeface="Pooppins"/>
                        </a:defRPr>
                      </a:pPr>
                      <a:r>
                        <a:t>          6.2. Service</a:t>
                      </a:r>
                    </a:p>
                  </a:txBody>
                  <a:tcPr>
                    <a:noFill/>
                    <a:lnL>
                      <a:noFill/>
                    </a:lnL>
                    <a:lnR>
                      <a:noFill/>
                    </a:lnR>
                    <a:lnT>
                      <a:noFill/>
                    </a:lnT>
                    <a:lnB>
                      <a:noFill/>
                    </a:lnB>
                  </a:tcPr>
                </a:tc>
                <a:tc>
                  <a:txBody>
                    <a:bodyPr/>
                    <a:lstStyle/>
                    <a:p>
                      <a:pPr>
                        <a:defRPr sz="1100" b="0">
                          <a:solidFill>
                            <a:srgbClr val="000000"/>
                          </a:solidFill>
                          <a:latin typeface="Pooppins"/>
                        </a:defRPr>
                      </a:pPr>
                      <a:r>
                        <a:t>          10.3. Artificial Intelligence</a:t>
                      </a:r>
                    </a:p>
                  </a:txBody>
                  <a:tcPr>
                    <a:noFill/>
                    <a:lnL>
                      <a:noFill/>
                    </a:lnL>
                    <a:lnR>
                      <a:noFill/>
                    </a:lnR>
                    <a:lnT>
                      <a:noFill/>
                    </a:lnT>
                    <a:lnB>
                      <a:noFill/>
                    </a:lnB>
                  </a:tcPr>
                </a:tc>
              </a:tr>
              <a:tr h="349623">
                <a:tc>
                  <a:txBody>
                    <a:bodyPr/>
                    <a:lstStyle/>
                    <a:p>
                      <a:pPr>
                        <a:defRPr sz="1100" b="0">
                          <a:solidFill>
                            <a:srgbClr val="000000"/>
                          </a:solidFill>
                          <a:latin typeface="Pooppins"/>
                        </a:defRPr>
                      </a:pPr>
                      <a:r>
                        <a:t>                    6.2.1. Installation &amp; Maintenance</a:t>
                      </a:r>
                    </a:p>
                  </a:txBody>
                  <a:tcPr>
                    <a:noFill/>
                    <a:lnL>
                      <a:noFill/>
                    </a:lnL>
                    <a:lnR>
                      <a:noFill/>
                    </a:lnR>
                    <a:lnT>
                      <a:noFill/>
                    </a:lnT>
                    <a:lnB>
                      <a:noFill/>
                    </a:lnB>
                  </a:tcPr>
                </a:tc>
                <a:tc>
                  <a:txBody>
                    <a:bodyPr/>
                    <a:lstStyle/>
                    <a:p>
                      <a:pPr>
                        <a:defRPr sz="1100" b="0">
                          <a:solidFill>
                            <a:srgbClr val="000000"/>
                          </a:solidFill>
                          <a:latin typeface="Pooppins"/>
                        </a:defRPr>
                      </a:pPr>
                      <a:r>
                        <a:t>          10.4. Cryptocurrency Mining</a:t>
                      </a:r>
                    </a:p>
                  </a:txBody>
                  <a:tcPr>
                    <a:noFill/>
                    <a:lnL>
                      <a:noFill/>
                    </a:lnL>
                    <a:lnR>
                      <a:noFill/>
                    </a:lnR>
                    <a:lnT>
                      <a:noFill/>
                    </a:lnT>
                    <a:lnB>
                      <a:noFill/>
                    </a:lnB>
                  </a:tcPr>
                </a:tc>
              </a:tr>
              <a:tr h="349623">
                <a:tc>
                  <a:txBody>
                    <a:bodyPr/>
                    <a:lstStyle/>
                    <a:p>
                      <a:pPr>
                        <a:defRPr sz="1100" b="0">
                          <a:solidFill>
                            <a:srgbClr val="000000"/>
                          </a:solidFill>
                          <a:latin typeface="Pooppins"/>
                        </a:defRPr>
                      </a:pPr>
                      <a:r>
                        <a:t>                    6.2.2. Training &amp; Consulting</a:t>
                      </a:r>
                    </a:p>
                  </a:txBody>
                  <a:tcPr>
                    <a:noFill/>
                    <a:lnL>
                      <a:noFill/>
                    </a:lnL>
                    <a:lnR>
                      <a:noFill/>
                    </a:lnR>
                    <a:lnT>
                      <a:noFill/>
                    </a:lnT>
                    <a:lnB>
                      <a:noFill/>
                    </a:lnB>
                  </a:tcPr>
                </a:tc>
                <a:tc>
                  <a:txBody>
                    <a:bodyPr/>
                    <a:lstStyle/>
                    <a:p>
                      <a:pPr>
                        <a:defRPr sz="1100" b="0">
                          <a:solidFill>
                            <a:srgbClr val="000000"/>
                          </a:solidFill>
                          <a:latin typeface="Pooppins"/>
                        </a:defRPr>
                      </a:pPr>
                      <a:r>
                        <a:t>          10.5. Others</a:t>
                      </a:r>
                    </a:p>
                  </a:txBody>
                  <a:tcPr>
                    <a:noFill/>
                    <a:lnL>
                      <a:noFill/>
                    </a:lnL>
                    <a:lnR>
                      <a:noFill/>
                    </a:lnR>
                    <a:lnT>
                      <a:noFill/>
                    </a:lnT>
                    <a:lnB>
                      <a:noFill/>
                    </a:lnB>
                  </a:tcPr>
                </a:tc>
              </a:tr>
              <a:tr h="349623">
                <a:tc>
                  <a:txBody>
                    <a:bodyPr/>
                    <a:lstStyle/>
                    <a:p>
                      <a:pPr>
                        <a:defRPr sz="1100" b="1">
                          <a:solidFill>
                            <a:srgbClr val="7030A0"/>
                          </a:solidFill>
                          <a:latin typeface="Pooppins"/>
                        </a:defRPr>
                      </a:pPr>
                      <a:r>
                        <a:t>7. Data Center Liquid Immersion Cooling Market Size by Cooling Technique (2019-2032)</a:t>
                      </a:r>
                    </a:p>
                  </a:txBody>
                  <a:tcPr>
                    <a:noFill/>
                    <a:lnL>
                      <a:noFill/>
                    </a:lnL>
                    <a:lnR>
                      <a:noFill/>
                    </a:lnR>
                    <a:lnT>
                      <a:noFill/>
                    </a:lnT>
                    <a:lnB>
                      <a:noFill/>
                    </a:lnB>
                  </a:tcPr>
                </a:tc>
                <a:tc>
                  <a:txBody>
                    <a:bodyPr/>
                    <a:lstStyle/>
                    <a:p>
                      <a:pPr>
                        <a:defRPr sz="1100" b="1">
                          <a:solidFill>
                            <a:srgbClr val="7030A0"/>
                          </a:solidFill>
                          <a:latin typeface="Pooppins"/>
                        </a:defRPr>
                      </a:pPr>
                      <a:r>
                        <a:t>11. Data Center Liquid Immersion Cooling Market Size by End-Use Industry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Single Phase Cooling</a:t>
                      </a:r>
                    </a:p>
                  </a:txBody>
                  <a:tcPr>
                    <a:noFill/>
                    <a:lnL>
                      <a:noFill/>
                    </a:lnL>
                    <a:lnR>
                      <a:noFill/>
                    </a:lnR>
                    <a:lnT>
                      <a:noFill/>
                    </a:lnT>
                    <a:lnB>
                      <a:noFill/>
                    </a:lnB>
                  </a:tcPr>
                </a:tc>
                <a:tc>
                  <a:txBody>
                    <a:bodyPr/>
                    <a:lstStyle/>
                    <a:p>
                      <a:pPr>
                        <a:defRPr sz="1100" b="0">
                          <a:solidFill>
                            <a:srgbClr val="000000"/>
                          </a:solidFill>
                          <a:latin typeface="Pooppins"/>
                        </a:defRPr>
                      </a:pPr>
                      <a:r>
                        <a:t>          11.1. BFSI</a:t>
                      </a:r>
                    </a:p>
                  </a:txBody>
                  <a:tcPr>
                    <a:noFill/>
                    <a:lnL>
                      <a:noFill/>
                    </a:lnL>
                    <a:lnR>
                      <a:noFill/>
                    </a:lnR>
                    <a:lnT>
                      <a:noFill/>
                    </a:lnT>
                    <a:lnB>
                      <a:noFill/>
                    </a:lnB>
                  </a:tcPr>
                </a:tc>
              </a:tr>
              <a:tr h="349632">
                <a:tc>
                  <a:txBody>
                    <a:bodyPr/>
                    <a:lstStyle/>
                    <a:p>
                      <a:pPr>
                        <a:defRPr sz="1100" b="0">
                          <a:solidFill>
                            <a:srgbClr val="000000"/>
                          </a:solidFill>
                          <a:latin typeface="Pooppins"/>
                        </a:defRPr>
                      </a:pPr>
                      <a:r>
                        <a:t>          7.2. Two-Phase Cooling</a:t>
                      </a:r>
                    </a:p>
                  </a:txBody>
                  <a:tcPr>
                    <a:noFill/>
                    <a:lnL>
                      <a:noFill/>
                    </a:lnL>
                    <a:lnR>
                      <a:noFill/>
                    </a:lnR>
                    <a:lnT>
                      <a:noFill/>
                    </a:lnT>
                    <a:lnB>
                      <a:noFill/>
                    </a:lnB>
                  </a:tcPr>
                </a:tc>
                <a:tc>
                  <a:txBody>
                    <a:bodyPr/>
                    <a:lstStyle/>
                    <a:p>
                      <a:pPr>
                        <a:defRPr sz="1100" b="0">
                          <a:solidFill>
                            <a:srgbClr val="000000"/>
                          </a:solidFill>
                          <a:latin typeface="Pooppins"/>
                        </a:defRPr>
                      </a:pPr>
                      <a:r>
                        <a:t>          11.2. Manufacturing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11.3. IT &amp; Telecom</a:t>
                      </a:r>
                    </a:p>
                  </a:txBody>
                  <a:tcPr>
                    <a:noFill/>
                    <a:lnL>
                      <a:noFill/>
                    </a:lnL>
                    <a:lnR>
                      <a:noFill/>
                    </a:lnR>
                    <a:lnT>
                      <a:noFill/>
                    </a:lnT>
                    <a:lnB>
                      <a:noFill/>
                    </a:lnB>
                  </a:tcPr>
                </a:tc>
                <a:tc>
                  <a:txBody>
                    <a:bodyPr/>
                    <a:lstStyle/>
                    <a:p>
                      <a:pPr>
                        <a:defRPr sz="1100" b="0">
                          <a:solidFill>
                            <a:srgbClr val="000000"/>
                          </a:solidFill>
                          <a:latin typeface="Pooppins"/>
                        </a:defRPr>
                      </a:pPr>
                      <a:r>
                        <a:t>          12.3. Asia-Pacific (By Component, By Cooling Technique, By Cooling Fluid, By Organization Size, By Application, By End-Use Industry)</a:t>
                      </a:r>
                    </a:p>
                  </a:txBody>
                  <a:tcPr>
                    <a:noFill/>
                    <a:lnL>
                      <a:noFill/>
                    </a:lnL>
                    <a:lnR>
                      <a:noFill/>
                    </a:lnR>
                    <a:lnT>
                      <a:noFill/>
                    </a:lnT>
                    <a:lnB>
                      <a:noFill/>
                    </a:lnB>
                  </a:tcPr>
                </a:tc>
              </a:tr>
              <a:tr h="349623">
                <a:tc>
                  <a:txBody>
                    <a:bodyPr/>
                    <a:lstStyle/>
                    <a:p>
                      <a:pPr>
                        <a:defRPr sz="1100" b="0">
                          <a:solidFill>
                            <a:srgbClr val="000000"/>
                          </a:solidFill>
                          <a:latin typeface="Pooppins"/>
                        </a:defRPr>
                      </a:pPr>
                      <a:r>
                        <a:t>          11.4. Healthcare</a:t>
                      </a:r>
                    </a:p>
                  </a:txBody>
                  <a:tcPr>
                    <a:noFill/>
                    <a:lnL>
                      <a:noFill/>
                    </a:lnL>
                    <a:lnR>
                      <a:noFill/>
                    </a:lnR>
                    <a:lnT>
                      <a:noFill/>
                    </a:lnT>
                    <a:lnB>
                      <a:noFill/>
                    </a:lnB>
                  </a:tcPr>
                </a:tc>
                <a:tc>
                  <a:txBody>
                    <a:bodyPr/>
                    <a:lstStyle/>
                    <a:p>
                      <a:pPr>
                        <a:defRPr sz="1100" b="0">
                          <a:solidFill>
                            <a:srgbClr val="000000"/>
                          </a:solidFill>
                          <a:latin typeface="Pooppins"/>
                        </a:defRPr>
                      </a:pPr>
                      <a:r>
                        <a:t>                    12.3.1. China</a:t>
                      </a:r>
                    </a:p>
                  </a:txBody>
                  <a:tcPr>
                    <a:noFill/>
                    <a:lnL>
                      <a:noFill/>
                    </a:lnL>
                    <a:lnR>
                      <a:noFill/>
                    </a:lnR>
                    <a:lnT>
                      <a:noFill/>
                    </a:lnT>
                    <a:lnB>
                      <a:noFill/>
                    </a:lnB>
                  </a:tcPr>
                </a:tc>
              </a:tr>
              <a:tr h="349623">
                <a:tc>
                  <a:txBody>
                    <a:bodyPr/>
                    <a:lstStyle/>
                    <a:p>
                      <a:pPr>
                        <a:defRPr sz="1100" b="0">
                          <a:solidFill>
                            <a:srgbClr val="000000"/>
                          </a:solidFill>
                          <a:latin typeface="Pooppins"/>
                        </a:defRPr>
                      </a:pPr>
                      <a:r>
                        <a:t>          11.5. Government &amp; Defence</a:t>
                      </a:r>
                    </a:p>
                  </a:txBody>
                  <a:tcPr>
                    <a:noFill/>
                    <a:lnL>
                      <a:noFill/>
                    </a:lnL>
                    <a:lnR>
                      <a:noFill/>
                    </a:lnR>
                    <a:lnT>
                      <a:noFill/>
                    </a:lnT>
                    <a:lnB>
                      <a:noFill/>
                    </a:lnB>
                  </a:tcPr>
                </a:tc>
                <a:tc>
                  <a:txBody>
                    <a:bodyPr/>
                    <a:lstStyle/>
                    <a:p>
                      <a:pPr>
                        <a:defRPr sz="1100" b="0">
                          <a:solidFill>
                            <a:srgbClr val="000000"/>
                          </a:solidFill>
                          <a:latin typeface="Pooppins"/>
                        </a:defRPr>
                      </a:pPr>
                      <a:r>
                        <a:t>                    12.3.2. India</a:t>
                      </a:r>
                    </a:p>
                  </a:txBody>
                  <a:tcPr>
                    <a:noFill/>
                    <a:lnL>
                      <a:noFill/>
                    </a:lnL>
                    <a:lnR>
                      <a:noFill/>
                    </a:lnR>
                    <a:lnT>
                      <a:noFill/>
                    </a:lnT>
                    <a:lnB>
                      <a:noFill/>
                    </a:lnB>
                  </a:tcPr>
                </a:tc>
              </a:tr>
              <a:tr h="349623">
                <a:tc>
                  <a:txBody>
                    <a:bodyPr/>
                    <a:lstStyle/>
                    <a:p>
                      <a:pPr>
                        <a:defRPr sz="1100" b="0">
                          <a:solidFill>
                            <a:srgbClr val="000000"/>
                          </a:solidFill>
                          <a:latin typeface="Pooppins"/>
                        </a:defRPr>
                      </a:pPr>
                      <a:r>
                        <a:t>          11.6. Retail</a:t>
                      </a:r>
                    </a:p>
                  </a:txBody>
                  <a:tcPr>
                    <a:noFill/>
                    <a:lnL>
                      <a:noFill/>
                    </a:lnL>
                    <a:lnR>
                      <a:noFill/>
                    </a:lnR>
                    <a:lnT>
                      <a:noFill/>
                    </a:lnT>
                    <a:lnB>
                      <a:noFill/>
                    </a:lnB>
                  </a:tcPr>
                </a:tc>
                <a:tc>
                  <a:txBody>
                    <a:bodyPr/>
                    <a:lstStyle/>
                    <a:p>
                      <a:pPr>
                        <a:defRPr sz="1100" b="0">
                          <a:solidFill>
                            <a:srgbClr val="000000"/>
                          </a:solidFill>
                          <a:latin typeface="Pooppins"/>
                        </a:defRPr>
                      </a:pPr>
                      <a:r>
                        <a:t>                    12.3.3. Japan</a:t>
                      </a:r>
                    </a:p>
                  </a:txBody>
                  <a:tcPr>
                    <a:noFill/>
                    <a:lnL>
                      <a:noFill/>
                    </a:lnL>
                    <a:lnR>
                      <a:noFill/>
                    </a:lnR>
                    <a:lnT>
                      <a:noFill/>
                    </a:lnT>
                    <a:lnB>
                      <a:noFill/>
                    </a:lnB>
                  </a:tcPr>
                </a:tc>
              </a:tr>
              <a:tr h="349623">
                <a:tc>
                  <a:txBody>
                    <a:bodyPr/>
                    <a:lstStyle/>
                    <a:p>
                      <a:pPr>
                        <a:defRPr sz="1100" b="0">
                          <a:solidFill>
                            <a:srgbClr val="000000"/>
                          </a:solidFill>
                          <a:latin typeface="Pooppins"/>
                        </a:defRPr>
                      </a:pPr>
                      <a:r>
                        <a:t>          11.7. Energy</a:t>
                      </a:r>
                    </a:p>
                  </a:txBody>
                  <a:tcPr>
                    <a:noFill/>
                    <a:lnL>
                      <a:noFill/>
                    </a:lnL>
                    <a:lnR>
                      <a:noFill/>
                    </a:lnR>
                    <a:lnT>
                      <a:noFill/>
                    </a:lnT>
                    <a:lnB>
                      <a:noFill/>
                    </a:lnB>
                  </a:tcPr>
                </a:tc>
                <a:tc>
                  <a:txBody>
                    <a:bodyPr/>
                    <a:lstStyle/>
                    <a:p>
                      <a:pPr>
                        <a:defRPr sz="1100" b="0">
                          <a:solidFill>
                            <a:srgbClr val="000000"/>
                          </a:solidFill>
                          <a:latin typeface="Pooppins"/>
                        </a:defRPr>
                      </a:pPr>
                      <a:r>
                        <a:t>                    12.3.4.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11.8. Others</a:t>
                      </a:r>
                    </a:p>
                  </a:txBody>
                  <a:tcPr>
                    <a:noFill/>
                    <a:lnL>
                      <a:noFill/>
                    </a:lnL>
                    <a:lnR>
                      <a:noFill/>
                    </a:lnR>
                    <a:lnT>
                      <a:noFill/>
                    </a:lnT>
                    <a:lnB>
                      <a:noFill/>
                    </a:lnB>
                  </a:tcPr>
                </a:tc>
                <a:tc>
                  <a:txBody>
                    <a:bodyPr/>
                    <a:lstStyle/>
                    <a:p>
                      <a:pPr>
                        <a:defRPr sz="1100" b="0">
                          <a:solidFill>
                            <a:srgbClr val="000000"/>
                          </a:solidFill>
                          <a:latin typeface="Pooppins"/>
                        </a:defRPr>
                      </a:pPr>
                      <a:r>
                        <a:t>                    12.3.5. Rest of Asia Pacific</a:t>
                      </a:r>
                    </a:p>
                  </a:txBody>
                  <a:tcPr>
                    <a:noFill/>
                    <a:lnL>
                      <a:noFill/>
                    </a:lnL>
                    <a:lnR>
                      <a:noFill/>
                    </a:lnR>
                    <a:lnT>
                      <a:noFill/>
                    </a:lnT>
                    <a:lnB>
                      <a:noFill/>
                    </a:lnB>
                  </a:tcPr>
                </a:tc>
              </a:tr>
              <a:tr h="349623">
                <a:tc>
                  <a:txBody>
                    <a:bodyPr/>
                    <a:lstStyle/>
                    <a:p>
                      <a:pPr>
                        <a:defRPr sz="1100" b="1">
                          <a:solidFill>
                            <a:srgbClr val="7030A0"/>
                          </a:solidFill>
                          <a:latin typeface="Pooppins"/>
                        </a:defRPr>
                      </a:pPr>
                      <a:r>
                        <a:t>12. Data Center Liquid Immersion Cooling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12.4. Latin America (By Component, By Cooling Technique, By Cooling Fluid, By Organization Size, By Application, By End-Use Industry)</a:t>
                      </a:r>
                    </a:p>
                  </a:txBody>
                  <a:tcPr>
                    <a:noFill/>
                    <a:lnL>
                      <a:noFill/>
                    </a:lnL>
                    <a:lnR>
                      <a:noFill/>
                    </a:lnR>
                    <a:lnT>
                      <a:noFill/>
                    </a:lnT>
                    <a:lnB>
                      <a:noFill/>
                    </a:lnB>
                  </a:tcPr>
                </a:tc>
              </a:tr>
              <a:tr h="349623">
                <a:tc>
                  <a:txBody>
                    <a:bodyPr/>
                    <a:lstStyle/>
                    <a:p>
                      <a:pPr>
                        <a:defRPr sz="1100" b="0">
                          <a:solidFill>
                            <a:srgbClr val="000000"/>
                          </a:solidFill>
                          <a:latin typeface="Pooppins"/>
                        </a:defRPr>
                      </a:pPr>
                      <a:r>
                        <a:t>          12.1. North America (By Component, By Cooling Technique, By Cooling Fluid, By Organization Size, By Application, By End-Use Industry)</a:t>
                      </a:r>
                    </a:p>
                  </a:txBody>
                  <a:tcPr>
                    <a:noFill/>
                    <a:lnL>
                      <a:noFill/>
                    </a:lnL>
                    <a:lnR>
                      <a:noFill/>
                    </a:lnR>
                    <a:lnT>
                      <a:noFill/>
                    </a:lnT>
                    <a:lnB>
                      <a:noFill/>
                    </a:lnB>
                  </a:tcPr>
                </a:tc>
                <a:tc>
                  <a:txBody>
                    <a:bodyPr/>
                    <a:lstStyle/>
                    <a:p>
                      <a:pPr>
                        <a:defRPr sz="1100" b="0">
                          <a:solidFill>
                            <a:srgbClr val="000000"/>
                          </a:solidFill>
                          <a:latin typeface="Pooppins"/>
                        </a:defRPr>
                      </a:pPr>
                      <a:r>
                        <a:t>                    12.4.1. Brazil</a:t>
                      </a:r>
                    </a:p>
                  </a:txBody>
                  <a:tcPr>
                    <a:noFill/>
                    <a:lnL>
                      <a:noFill/>
                    </a:lnL>
                    <a:lnR>
                      <a:noFill/>
                    </a:lnR>
                    <a:lnT>
                      <a:noFill/>
                    </a:lnT>
                    <a:lnB>
                      <a:noFill/>
                    </a:lnB>
                  </a:tcPr>
                </a:tc>
              </a:tr>
              <a:tr h="349623">
                <a:tc>
                  <a:txBody>
                    <a:bodyPr/>
                    <a:lstStyle/>
                    <a:p>
                      <a:pPr>
                        <a:defRPr sz="1100" b="0">
                          <a:solidFill>
                            <a:srgbClr val="000000"/>
                          </a:solidFill>
                          <a:latin typeface="Pooppins"/>
                        </a:defRPr>
                      </a:pPr>
                      <a:r>
                        <a:t>                    12.1.1. US</a:t>
                      </a:r>
                    </a:p>
                  </a:txBody>
                  <a:tcPr>
                    <a:noFill/>
                    <a:lnL>
                      <a:noFill/>
                    </a:lnL>
                    <a:lnR>
                      <a:noFill/>
                    </a:lnR>
                    <a:lnT>
                      <a:noFill/>
                    </a:lnT>
                    <a:lnB>
                      <a:noFill/>
                    </a:lnB>
                  </a:tcPr>
                </a:tc>
                <a:tc>
                  <a:txBody>
                    <a:bodyPr/>
                    <a:lstStyle/>
                    <a:p>
                      <a:pPr>
                        <a:defRPr sz="1100" b="0">
                          <a:solidFill>
                            <a:srgbClr val="000000"/>
                          </a:solidFill>
                          <a:latin typeface="Pooppins"/>
                        </a:defRPr>
                      </a:pPr>
                      <a:r>
                        <a:t>                    12.4.2. Mexico</a:t>
                      </a:r>
                    </a:p>
                  </a:txBody>
                  <a:tcPr>
                    <a:noFill/>
                    <a:lnL>
                      <a:noFill/>
                    </a:lnL>
                    <a:lnR>
                      <a:noFill/>
                    </a:lnR>
                    <a:lnT>
                      <a:noFill/>
                    </a:lnT>
                    <a:lnB>
                      <a:noFill/>
                    </a:lnB>
                  </a:tcPr>
                </a:tc>
              </a:tr>
              <a:tr h="349623">
                <a:tc>
                  <a:txBody>
                    <a:bodyPr/>
                    <a:lstStyle/>
                    <a:p>
                      <a:pPr>
                        <a:defRPr sz="1100" b="0">
                          <a:solidFill>
                            <a:srgbClr val="000000"/>
                          </a:solidFill>
                          <a:latin typeface="Pooppins"/>
                        </a:defRPr>
                      </a:pPr>
                      <a:r>
                        <a:t>                    12.1.2. Canada</a:t>
                      </a:r>
                    </a:p>
                  </a:txBody>
                  <a:tcPr>
                    <a:noFill/>
                    <a:lnL>
                      <a:noFill/>
                    </a:lnL>
                    <a:lnR>
                      <a:noFill/>
                    </a:lnR>
                    <a:lnT>
                      <a:noFill/>
                    </a:lnT>
                    <a:lnB>
                      <a:noFill/>
                    </a:lnB>
                  </a:tcPr>
                </a:tc>
                <a:tc>
                  <a:txBody>
                    <a:bodyPr/>
                    <a:lstStyle/>
                    <a:p>
                      <a:pPr>
                        <a:defRPr sz="1100" b="0">
                          <a:solidFill>
                            <a:srgbClr val="000000"/>
                          </a:solidFill>
                          <a:latin typeface="Pooppins"/>
                        </a:defRPr>
                      </a:pPr>
                      <a:r>
                        <a:t>                    12.4.3.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12.2. Europe (By Component, By Cooling Technique, By Cooling Fluid, By Organization Size, By Application, By End-Use Industry)</a:t>
                      </a:r>
                    </a:p>
                  </a:txBody>
                  <a:tcPr>
                    <a:noFill/>
                    <a:lnL>
                      <a:noFill/>
                    </a:lnL>
                    <a:lnR>
                      <a:noFill/>
                    </a:lnR>
                    <a:lnT>
                      <a:noFill/>
                    </a:lnT>
                    <a:lnB>
                      <a:noFill/>
                    </a:lnB>
                  </a:tcPr>
                </a:tc>
                <a:tc>
                  <a:txBody>
                    <a:bodyPr/>
                    <a:lstStyle/>
                    <a:p>
                      <a:pPr>
                        <a:defRPr sz="1100" b="0">
                          <a:solidFill>
                            <a:srgbClr val="000000"/>
                          </a:solidFill>
                          <a:latin typeface="Pooppins"/>
                        </a:defRPr>
                      </a:pPr>
                      <a:r>
                        <a:t>          12.5. Middle East &amp; Africa (By Component, By Cooling Technique, By Cooling Fluid, By Organization Size, By Application, By End-Use Industry)</a:t>
                      </a:r>
                    </a:p>
                  </a:txBody>
                  <a:tcPr>
                    <a:noFill/>
                    <a:lnL>
                      <a:noFill/>
                    </a:lnL>
                    <a:lnR>
                      <a:noFill/>
                    </a:lnR>
                    <a:lnT>
                      <a:noFill/>
                    </a:lnT>
                    <a:lnB>
                      <a:noFill/>
                    </a:lnB>
                  </a:tcPr>
                </a:tc>
              </a:tr>
              <a:tr h="349623">
                <a:tc>
                  <a:txBody>
                    <a:bodyPr/>
                    <a:lstStyle/>
                    <a:p>
                      <a:pPr>
                        <a:defRPr sz="1100" b="0">
                          <a:solidFill>
                            <a:srgbClr val="000000"/>
                          </a:solidFill>
                          <a:latin typeface="Pooppins"/>
                        </a:defRPr>
                      </a:pPr>
                      <a:r>
                        <a:t>                    12.2.1. UK</a:t>
                      </a:r>
                    </a:p>
                  </a:txBody>
                  <a:tcPr>
                    <a:noFill/>
                    <a:lnL>
                      <a:noFill/>
                    </a:lnL>
                    <a:lnR>
                      <a:noFill/>
                    </a:lnR>
                    <a:lnT>
                      <a:noFill/>
                    </a:lnT>
                    <a:lnB>
                      <a:noFill/>
                    </a:lnB>
                  </a:tcPr>
                </a:tc>
                <a:tc>
                  <a:txBody>
                    <a:bodyPr/>
                    <a:lstStyle/>
                    <a:p>
                      <a:pPr>
                        <a:defRPr sz="1100" b="0">
                          <a:solidFill>
                            <a:srgbClr val="000000"/>
                          </a:solidFill>
                          <a:latin typeface="Pooppins"/>
                        </a:defRPr>
                      </a:pPr>
                      <a:r>
                        <a:t>                    12.5.1.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12.2.2. Germany</a:t>
                      </a:r>
                    </a:p>
                  </a:txBody>
                  <a:tcPr>
                    <a:noFill/>
                    <a:lnL>
                      <a:noFill/>
                    </a:lnL>
                    <a:lnR>
                      <a:noFill/>
                    </a:lnR>
                    <a:lnT>
                      <a:noFill/>
                    </a:lnT>
                    <a:lnB>
                      <a:noFill/>
                    </a:lnB>
                  </a:tcPr>
                </a:tc>
                <a:tc>
                  <a:txBody>
                    <a:bodyPr/>
                    <a:lstStyle/>
                    <a:p>
                      <a:pPr>
                        <a:defRPr sz="1100" b="0">
                          <a:solidFill>
                            <a:srgbClr val="000000"/>
                          </a:solidFill>
                          <a:latin typeface="Pooppins"/>
                        </a:defRPr>
                      </a:pPr>
                      <a:r>
                        <a:t>                    12.5.2.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12.2.3. Spain</a:t>
                      </a:r>
                    </a:p>
                  </a:txBody>
                  <a:tcPr>
                    <a:noFill/>
                    <a:lnL>
                      <a:noFill/>
                    </a:lnL>
                    <a:lnR>
                      <a:noFill/>
                    </a:lnR>
                    <a:lnT>
                      <a:noFill/>
                    </a:lnT>
                    <a:lnB>
                      <a:noFill/>
                    </a:lnB>
                  </a:tcPr>
                </a:tc>
                <a:tc>
                  <a:txBody>
                    <a:bodyPr/>
                    <a:lstStyle/>
                    <a:p>
                      <a:pPr>
                        <a:defRPr sz="1100" b="0">
                          <a:solidFill>
                            <a:srgbClr val="000000"/>
                          </a:solidFill>
                          <a:latin typeface="Pooppins"/>
                        </a:defRPr>
                      </a:pPr>
                      <a:r>
                        <a:t>                    12.5.3.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12.2.4. France</a:t>
                      </a:r>
                    </a:p>
                  </a:txBody>
                  <a:tcPr>
                    <a:noFill/>
                    <a:lnL>
                      <a:noFill/>
                    </a:lnL>
                    <a:lnR>
                      <a:noFill/>
                    </a:lnR>
                    <a:lnT>
                      <a:noFill/>
                    </a:lnT>
                    <a:lnB>
                      <a:noFill/>
                    </a:lnB>
                  </a:tcPr>
                </a:tc>
                <a:tc>
                  <a:txBody>
                    <a:bodyPr/>
                    <a:lstStyle/>
                    <a:p>
                      <a:pPr>
                        <a:defRPr sz="1100" b="1">
                          <a:solidFill>
                            <a:srgbClr val="7030A0"/>
                          </a:solidFill>
                          <a:latin typeface="Pooppins"/>
                        </a:defRPr>
                      </a:pPr>
                      <a:r>
                        <a:t>13. Competitive Landscape</a:t>
                      </a:r>
                    </a:p>
                  </a:txBody>
                  <a:tcPr>
                    <a:noFill/>
                    <a:lnL>
                      <a:noFill/>
                    </a:lnL>
                    <a:lnR>
                      <a:noFill/>
                    </a:lnR>
                    <a:lnT>
                      <a:noFill/>
                    </a:lnT>
                    <a:lnB>
                      <a:noFill/>
                    </a:lnB>
                  </a:tcPr>
                </a:tc>
              </a:tr>
              <a:tr h="349623">
                <a:tc>
                  <a:txBody>
                    <a:bodyPr/>
                    <a:lstStyle/>
                    <a:p>
                      <a:pPr>
                        <a:defRPr sz="1100" b="0">
                          <a:solidFill>
                            <a:srgbClr val="000000"/>
                          </a:solidFill>
                          <a:latin typeface="Pooppins"/>
                        </a:defRPr>
                      </a:pPr>
                      <a:r>
                        <a:t>                    12.2.5. Italy</a:t>
                      </a:r>
                    </a:p>
                  </a:txBody>
                  <a:tcPr>
                    <a:noFill/>
                    <a:lnL>
                      <a:noFill/>
                    </a:lnL>
                    <a:lnR>
                      <a:noFill/>
                    </a:lnR>
                    <a:lnT>
                      <a:noFill/>
                    </a:lnT>
                    <a:lnB>
                      <a:noFill/>
                    </a:lnB>
                  </a:tcPr>
                </a:tc>
                <a:tc>
                  <a:txBody>
                    <a:bodyPr/>
                    <a:lstStyle/>
                    <a:p>
                      <a:pPr>
                        <a:defRPr sz="1100" b="0">
                          <a:solidFill>
                            <a:srgbClr val="000000"/>
                          </a:solidFill>
                          <a:latin typeface="Pooppins"/>
                        </a:defRPr>
                      </a:pPr>
                      <a:r>
                        <a:t>          13.1. Competitive Dashboard</a:t>
                      </a:r>
                    </a:p>
                  </a:txBody>
                  <a:tcPr>
                    <a:noFill/>
                    <a:lnL>
                      <a:noFill/>
                    </a:lnL>
                    <a:lnR>
                      <a:noFill/>
                    </a:lnR>
                    <a:lnT>
                      <a:noFill/>
                    </a:lnT>
                    <a:lnB>
                      <a:noFill/>
                    </a:lnB>
                  </a:tcPr>
                </a:tc>
              </a:tr>
              <a:tr h="349632">
                <a:tc>
                  <a:txBody>
                    <a:bodyPr/>
                    <a:lstStyle/>
                    <a:p>
                      <a:pPr>
                        <a:defRPr sz="1100" b="0">
                          <a:solidFill>
                            <a:srgbClr val="000000"/>
                          </a:solidFill>
                          <a:latin typeface="Pooppins"/>
                        </a:defRPr>
                      </a:pPr>
                      <a:r>
                        <a:t>                    12.2.6. Rest of Europe</a:t>
                      </a:r>
                    </a:p>
                  </a:txBody>
                  <a:tcPr>
                    <a:noFill/>
                    <a:lnL>
                      <a:noFill/>
                    </a:lnL>
                    <a:lnR>
                      <a:noFill/>
                    </a:lnR>
                    <a:lnT>
                      <a:noFill/>
                    </a:lnT>
                    <a:lnB>
                      <a:noFill/>
                    </a:lnB>
                  </a:tcPr>
                </a:tc>
                <a:tc>
                  <a:txBody>
                    <a:bodyPr/>
                    <a:lstStyle/>
                    <a:p>
                      <a:pPr>
                        <a:defRPr sz="1100" b="0">
                          <a:solidFill>
                            <a:srgbClr val="000000"/>
                          </a:solidFill>
                          <a:latin typeface="Pooppins"/>
                        </a:defRPr>
                      </a:pPr>
                      <a:r>
                        <a:t>          13.2. Market Positioning of Key Players, 2024</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Strategies Adopted by Key Market Players</a:t>
                      </a:r>
                    </a:p>
                  </a:txBody>
                  <a:tcPr>
                    <a:noFill/>
                    <a:lnL>
                      <a:noFill/>
                    </a:lnL>
                    <a:lnR>
                      <a:noFill/>
                    </a:lnR>
                    <a:lnT>
                      <a:noFill/>
                    </a:lnT>
                    <a:lnB>
                      <a:noFill/>
                    </a:lnB>
                  </a:tcPr>
                </a:tc>
                <a:tc>
                  <a:txBody>
                    <a:bodyPr/>
                    <a:lstStyle/>
                    <a:p>
                      <a:pPr>
                        <a:defRPr sz="1100" b="0">
                          <a:solidFill>
                            <a:srgbClr val="000000"/>
                          </a:solidFill>
                          <a:latin typeface="Pooppins"/>
                        </a:defRPr>
                      </a:pPr>
                      <a:r>
                        <a:t>          14.9. Midas Immersion Cooling</a:t>
                      </a:r>
                    </a:p>
                  </a:txBody>
                  <a:tcPr>
                    <a:noFill/>
                    <a:lnL>
                      <a:noFill/>
                    </a:lnL>
                    <a:lnR>
                      <a:noFill/>
                    </a:lnR>
                    <a:lnT>
                      <a:noFill/>
                    </a:lnT>
                    <a:lnB>
                      <a:noFill/>
                    </a:lnB>
                  </a:tcPr>
                </a:tc>
              </a:tr>
              <a:tr h="349623">
                <a:tc>
                  <a:txBody>
                    <a:bodyPr/>
                    <a:lstStyle/>
                    <a:p>
                      <a:pPr>
                        <a:defRPr sz="1100" b="0">
                          <a:solidFill>
                            <a:srgbClr val="000000"/>
                          </a:solidFill>
                          <a:latin typeface="Pooppins"/>
                        </a:defRPr>
                      </a:pPr>
                      <a:r>
                        <a:t>          13.4. Recent Developments in the Market</a:t>
                      </a:r>
                    </a:p>
                  </a:txBody>
                  <a:tcPr>
                    <a:noFill/>
                    <a:lnL>
                      <a:noFill/>
                    </a:lnL>
                    <a:lnR>
                      <a:noFill/>
                    </a:lnR>
                    <a:lnT>
                      <a:noFill/>
                    </a:lnT>
                    <a:lnB>
                      <a:noFill/>
                    </a:lnB>
                  </a:tcPr>
                </a:tc>
                <a:tc>
                  <a:txBody>
                    <a:bodyPr/>
                    <a:lstStyle/>
                    <a:p>
                      <a:pPr>
                        <a:defRPr sz="1100" b="0">
                          <a:solidFill>
                            <a:srgbClr val="000000"/>
                          </a:solidFill>
                          <a:latin typeface="Pooppins"/>
                        </a:defRPr>
                      </a:pPr>
                      <a:r>
                        <a:t>          14.10. Iceotope Technologies Ltd</a:t>
                      </a:r>
                    </a:p>
                  </a:txBody>
                  <a:tcPr>
                    <a:noFill/>
                    <a:lnL>
                      <a:noFill/>
                    </a:lnL>
                    <a:lnR>
                      <a:noFill/>
                    </a:lnR>
                    <a:lnT>
                      <a:noFill/>
                    </a:lnT>
                    <a:lnB>
                      <a:noFill/>
                    </a:lnB>
                  </a:tcPr>
                </a:tc>
              </a:tr>
              <a:tr h="349623">
                <a:tc>
                  <a:txBody>
                    <a:bodyPr/>
                    <a:lstStyle/>
                    <a:p>
                      <a:pPr>
                        <a:defRPr sz="1100" b="0">
                          <a:solidFill>
                            <a:srgbClr val="000000"/>
                          </a:solidFill>
                          <a:latin typeface="Pooppins"/>
                        </a:defRPr>
                      </a:pPr>
                      <a:r>
                        <a:t>          13.5. Company Market Share Analysis, 2024</a:t>
                      </a:r>
                    </a:p>
                  </a:txBody>
                  <a:tcPr>
                    <a:noFill/>
                    <a:lnL>
                      <a:noFill/>
                    </a:lnL>
                    <a:lnR>
                      <a:noFill/>
                    </a:lnR>
                    <a:lnT>
                      <a:noFill/>
                    </a:lnT>
                    <a:lnB>
                      <a:noFill/>
                    </a:lnB>
                  </a:tcPr>
                </a:tc>
                <a:tc>
                  <a:txBody>
                    <a:bodyPr/>
                    <a:lstStyle/>
                    <a:p>
                      <a:pPr>
                        <a:defRPr sz="1100" b="0">
                          <a:solidFill>
                            <a:srgbClr val="000000"/>
                          </a:solidFill>
                          <a:latin typeface="Pooppins"/>
                        </a:defRPr>
                      </a:pPr>
                      <a:r>
                        <a:t>          14.11. Wiwynn Corporation</a:t>
                      </a:r>
                    </a:p>
                  </a:txBody>
                  <a:tcPr>
                    <a:noFill/>
                    <a:lnL>
                      <a:noFill/>
                    </a:lnL>
                    <a:lnR>
                      <a:noFill/>
                    </a:lnR>
                    <a:lnT>
                      <a:noFill/>
                    </a:lnT>
                    <a:lnB>
                      <a:noFill/>
                    </a:lnB>
                  </a:tcPr>
                </a:tc>
              </a:tr>
              <a:tr h="349623">
                <a:tc>
                  <a:txBody>
                    <a:bodyPr/>
                    <a:lstStyle/>
                    <a:p>
                      <a:pPr>
                        <a:defRPr sz="1100" b="1">
                          <a:solidFill>
                            <a:srgbClr val="7030A0"/>
                          </a:solidFill>
                          <a:latin typeface="Pooppins"/>
                        </a:defRPr>
                      </a:pPr>
                      <a:r>
                        <a:t>14. Key Company Profiles</a:t>
                      </a:r>
                    </a:p>
                  </a:txBody>
                  <a:tcPr>
                    <a:noFill/>
                    <a:lnL>
                      <a:noFill/>
                    </a:lnL>
                    <a:lnR>
                      <a:noFill/>
                    </a:lnR>
                    <a:lnT>
                      <a:noFill/>
                    </a:lnT>
                    <a:lnB>
                      <a:noFill/>
                    </a:lnB>
                  </a:tcPr>
                </a:tc>
                <a:tc>
                  <a:txBody>
                    <a:bodyPr/>
                    <a:lstStyle/>
                    <a:p>
                      <a:pPr>
                        <a:defRPr sz="1100" b="0">
                          <a:solidFill>
                            <a:srgbClr val="000000"/>
                          </a:solidFill>
                          <a:latin typeface="Pooppins"/>
                        </a:defRPr>
                      </a:pPr>
                      <a:r>
                        <a:t>          14.12. DCX Polska sp. z o.o.</a:t>
                      </a:r>
                    </a:p>
                  </a:txBody>
                  <a:tcPr>
                    <a:noFill/>
                    <a:lnL>
                      <a:noFill/>
                    </a:lnL>
                    <a:lnR>
                      <a:noFill/>
                    </a:lnR>
                    <a:lnT>
                      <a:noFill/>
                    </a:lnT>
                    <a:lnB>
                      <a:noFill/>
                    </a:lnB>
                  </a:tcPr>
                </a:tc>
              </a:tr>
              <a:tr h="349623">
                <a:tc>
                  <a:txBody>
                    <a:bodyPr/>
                    <a:lstStyle/>
                    <a:p>
                      <a:pPr>
                        <a:defRPr sz="1100" b="0">
                          <a:solidFill>
                            <a:srgbClr val="000000"/>
                          </a:solidFill>
                          <a:latin typeface="Pooppins"/>
                        </a:defRPr>
                      </a:pPr>
                      <a:r>
                        <a:t>          14.1. Fujitsu Limited</a:t>
                      </a:r>
                    </a:p>
                  </a:txBody>
                  <a:tcPr>
                    <a:noFill/>
                    <a:lnL>
                      <a:noFill/>
                    </a:lnL>
                    <a:lnR>
                      <a:noFill/>
                    </a:lnR>
                    <a:lnT>
                      <a:noFill/>
                    </a:lnT>
                    <a:lnB>
                      <a:noFill/>
                    </a:lnB>
                  </a:tcPr>
                </a:tc>
                <a:tc>
                  <a:txBody>
                    <a:bodyPr/>
                    <a:lstStyle/>
                    <a:p>
                      <a:pPr>
                        <a:defRPr sz="1100" b="0">
                          <a:solidFill>
                            <a:srgbClr val="000000"/>
                          </a:solidFill>
                          <a:latin typeface="Pooppins"/>
                        </a:defRPr>
                      </a:pPr>
                      <a:r>
                        <a:t>          14.13. STULZ GmbH</a:t>
                      </a:r>
                    </a:p>
                  </a:txBody>
                  <a:tcPr>
                    <a:noFill/>
                    <a:lnL>
                      <a:noFill/>
                    </a:lnL>
                    <a:lnR>
                      <a:noFill/>
                    </a:lnR>
                    <a:lnT>
                      <a:noFill/>
                    </a:lnT>
                    <a:lnB>
                      <a:noFill/>
                    </a:lnB>
                  </a:tcPr>
                </a:tc>
              </a:tr>
              <a:tr h="349623">
                <a:tc>
                  <a:txBody>
                    <a:bodyPr/>
                    <a:lstStyle/>
                    <a:p>
                      <a:pPr>
                        <a:defRPr sz="1100" b="0">
                          <a:solidFill>
                            <a:srgbClr val="000000"/>
                          </a:solidFill>
                          <a:latin typeface="Pooppins"/>
                        </a:defRPr>
                      </a:pPr>
                      <a:r>
                        <a:t>                    14.1.1. Company Overview</a:t>
                      </a:r>
                    </a:p>
                  </a:txBody>
                  <a:tcPr>
                    <a:noFill/>
                    <a:lnL>
                      <a:noFill/>
                    </a:lnL>
                    <a:lnR>
                      <a:noFill/>
                    </a:lnR>
                    <a:lnT>
                      <a:noFill/>
                    </a:lnT>
                    <a:lnB>
                      <a:noFill/>
                    </a:lnB>
                  </a:tcPr>
                </a:tc>
                <a:tc>
                  <a:txBody>
                    <a:bodyPr/>
                    <a:lstStyle/>
                    <a:p>
                      <a:pPr>
                        <a:defRPr sz="1100" b="0">
                          <a:solidFill>
                            <a:srgbClr val="000000"/>
                          </a:solidFill>
                          <a:latin typeface="Pooppins"/>
                        </a:defRPr>
                      </a:pPr>
                      <a:r>
                        <a:t>          14.14. Schneider Electric SE</a:t>
                      </a:r>
                    </a:p>
                  </a:txBody>
                  <a:tcPr>
                    <a:noFill/>
                    <a:lnL>
                      <a:noFill/>
                    </a:lnL>
                    <a:lnR>
                      <a:noFill/>
                    </a:lnR>
                    <a:lnT>
                      <a:noFill/>
                    </a:lnT>
                    <a:lnB>
                      <a:noFill/>
                    </a:lnB>
                  </a:tcPr>
                </a:tc>
              </a:tr>
              <a:tr h="349623">
                <a:tc>
                  <a:txBody>
                    <a:bodyPr/>
                    <a:lstStyle/>
                    <a:p>
                      <a:pPr>
                        <a:defRPr sz="1100" b="0">
                          <a:solidFill>
                            <a:srgbClr val="000000"/>
                          </a:solidFill>
                          <a:latin typeface="Po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oppins"/>
                        </a:defRPr>
                      </a:pPr>
                      <a:r>
                        <a:t>          14.15. Alfa Laval</a:t>
                      </a:r>
                    </a:p>
                  </a:txBody>
                  <a:tcPr>
                    <a:noFill/>
                    <a:lnL>
                      <a:noFill/>
                    </a:lnL>
                    <a:lnR>
                      <a:noFill/>
                    </a:lnR>
                    <a:lnT>
                      <a:noFill/>
                    </a:lnT>
                    <a:lnB>
                      <a:noFill/>
                    </a:lnB>
                  </a:tcPr>
                </a:tc>
              </a:tr>
              <a:tr h="349623">
                <a:tc>
                  <a:txBody>
                    <a:bodyPr/>
                    <a:lstStyle/>
                    <a:p>
                      <a:pPr>
                        <a:defRPr sz="1100" b="0">
                          <a:solidFill>
                            <a:srgbClr val="000000"/>
                          </a:solidFill>
                          <a:latin typeface="Pooppins"/>
                        </a:defRPr>
                      </a:pPr>
                      <a:r>
                        <a:t>                    14.1.3. Financial Overview</a:t>
                      </a:r>
                    </a:p>
                  </a:txBody>
                  <a:tcPr>
                    <a:noFill/>
                    <a:lnL>
                      <a:noFill/>
                    </a:lnL>
                    <a:lnR>
                      <a:noFill/>
                    </a:lnR>
                    <a:lnT>
                      <a:noFill/>
                    </a:lnT>
                    <a:lnB>
                      <a:noFill/>
                    </a:lnB>
                  </a:tcPr>
                </a:tc>
                <a:tc>
                  <a:txBody>
                    <a:bodyPr/>
                    <a:lstStyle/>
                    <a:p>
                      <a:pPr>
                        <a:defRPr sz="1100" b="0">
                          <a:solidFill>
                            <a:srgbClr val="000000"/>
                          </a:solidFill>
                          <a:latin typeface="Pooppins"/>
                        </a:defRPr>
                      </a:pPr>
                      <a:r>
                        <a:t>          14.16. Airedale International Air Conditioning</a:t>
                      </a:r>
                    </a:p>
                  </a:txBody>
                  <a:tcPr>
                    <a:noFill/>
                    <a:lnL>
                      <a:noFill/>
                    </a:lnL>
                    <a:lnR>
                      <a:noFill/>
                    </a:lnR>
                    <a:lnT>
                      <a:noFill/>
                    </a:lnT>
                    <a:lnB>
                      <a:noFill/>
                    </a:lnB>
                  </a:tcPr>
                </a:tc>
              </a:tr>
              <a:tr h="349623">
                <a:tc>
                  <a:txBody>
                    <a:bodyPr/>
                    <a:lstStyle/>
                    <a:p>
                      <a:pPr>
                        <a:defRPr sz="1100" b="0">
                          <a:solidFill>
                            <a:srgbClr val="000000"/>
                          </a:solidFill>
                          <a:latin typeface="Pooppins"/>
                        </a:defRPr>
                      </a:pPr>
                      <a:r>
                        <a:t>                    14.1.4. Key Developments</a:t>
                      </a:r>
                    </a:p>
                  </a:txBody>
                  <a:tcPr>
                    <a:noFill/>
                    <a:lnL>
                      <a:noFill/>
                    </a:lnL>
                    <a:lnR>
                      <a:noFill/>
                    </a:lnR>
                    <a:lnT>
                      <a:noFill/>
                    </a:lnT>
                    <a:lnB>
                      <a:noFill/>
                    </a:lnB>
                  </a:tcPr>
                </a:tc>
                <a:tc>
                  <a:txBody>
                    <a:bodyPr/>
                    <a:lstStyle/>
                    <a:p>
                      <a:pPr>
                        <a:defRPr sz="1100" b="0">
                          <a:solidFill>
                            <a:srgbClr val="000000"/>
                          </a:solidFill>
                          <a:latin typeface="Pooppins"/>
                        </a:defRPr>
                      </a:pPr>
                      <a:r>
                        <a:t>          14.17. Engineered Fluids</a:t>
                      </a:r>
                    </a:p>
                  </a:txBody>
                  <a:tcPr>
                    <a:noFill/>
                    <a:lnL>
                      <a:noFill/>
                    </a:lnL>
                    <a:lnR>
                      <a:noFill/>
                    </a:lnR>
                    <a:lnT>
                      <a:noFill/>
                    </a:lnT>
                    <a:lnB>
                      <a:noFill/>
                    </a:lnB>
                  </a:tcPr>
                </a:tc>
              </a:tr>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oppins"/>
                        </a:defRPr>
                      </a:pPr>
                      <a:r>
                        <a:t>          14.18. BOYD</a:t>
                      </a:r>
                    </a:p>
                  </a:txBody>
                  <a:tcPr>
                    <a:noFill/>
                    <a:lnL>
                      <a:noFill/>
                    </a:lnL>
                    <a:lnR>
                      <a:noFill/>
                    </a:lnR>
                    <a:lnT>
                      <a:noFill/>
                    </a:lnT>
                    <a:lnB>
                      <a:noFill/>
                    </a:lnB>
                  </a:tcPr>
                </a:tc>
              </a:tr>
              <a:tr h="349623">
                <a:tc>
                  <a:txBody>
                    <a:bodyPr/>
                    <a:lstStyle/>
                    <a:p>
                      <a:pPr>
                        <a:defRPr sz="1100" b="0">
                          <a:solidFill>
                            <a:srgbClr val="000000"/>
                          </a:solidFill>
                          <a:latin typeface="Pooppins"/>
                        </a:defRPr>
                      </a:pPr>
                      <a:r>
                        <a:t>          14.2. Delta Power Solutions</a:t>
                      </a:r>
                    </a:p>
                  </a:txBody>
                  <a:tcPr>
                    <a:noFill/>
                    <a:lnL>
                      <a:noFill/>
                    </a:lnL>
                    <a:lnR>
                      <a:noFill/>
                    </a:lnR>
                    <a:lnT>
                      <a:noFill/>
                    </a:lnT>
                    <a:lnB>
                      <a:noFill/>
                    </a:lnB>
                  </a:tcPr>
                </a:tc>
                <a:tc>
                  <a:txBody>
                    <a:bodyPr/>
                    <a:lstStyle/>
                    <a:p>
                      <a:pPr>
                        <a:defRPr sz="1100" b="0">
                          <a:solidFill>
                            <a:srgbClr val="000000"/>
                          </a:solidFill>
                          <a:latin typeface="Pooppins"/>
                        </a:defRPr>
                      </a:pPr>
                      <a:r>
                        <a:t>          14.19. Kaori Heat Treatment Co., Ltd.</a:t>
                      </a:r>
                    </a:p>
                  </a:txBody>
                  <a:tcPr>
                    <a:noFill/>
                    <a:lnL>
                      <a:noFill/>
                    </a:lnL>
                    <a:lnR>
                      <a:noFill/>
                    </a:lnR>
                    <a:lnT>
                      <a:noFill/>
                    </a:lnT>
                    <a:lnB>
                      <a:noFill/>
                    </a:lnB>
                  </a:tcPr>
                </a:tc>
              </a:tr>
              <a:tr h="349623">
                <a:tc>
                  <a:txBody>
                    <a:bodyPr/>
                    <a:lstStyle/>
                    <a:p>
                      <a:pPr>
                        <a:defRPr sz="1100" b="0">
                          <a:solidFill>
                            <a:srgbClr val="000000"/>
                          </a:solidFill>
                          <a:latin typeface="Pooppins"/>
                        </a:defRPr>
                      </a:pPr>
                      <a:r>
                        <a:t>          14.3. DUG Technology</a:t>
                      </a:r>
                    </a:p>
                  </a:txBody>
                  <a:tcPr>
                    <a:noFill/>
                    <a:lnL>
                      <a:noFill/>
                    </a:lnL>
                    <a:lnR>
                      <a:noFill/>
                    </a:lnR>
                    <a:lnT>
                      <a:noFill/>
                    </a:lnT>
                    <a:lnB>
                      <a:noFill/>
                    </a:lnB>
                  </a:tcPr>
                </a:tc>
                <a:tc>
                  <a:txBody>
                    <a:bodyPr/>
                    <a:lstStyle/>
                    <a:p>
                      <a:pPr>
                        <a:defRPr sz="1100" b="0">
                          <a:solidFill>
                            <a:srgbClr val="000000"/>
                          </a:solidFill>
                          <a:latin typeface="Pooppins"/>
                        </a:defRPr>
                      </a:pPr>
                      <a:r>
                        <a:t>          14.20. Teimmers</a:t>
                      </a:r>
                    </a:p>
                  </a:txBody>
                  <a:tcPr>
                    <a:noFill/>
                    <a:lnL>
                      <a:noFill/>
                    </a:lnL>
                    <a:lnR>
                      <a:noFill/>
                    </a:lnR>
                    <a:lnT>
                      <a:noFill/>
                    </a:lnT>
                    <a:lnB>
                      <a:noFill/>
                    </a:lnB>
                  </a:tcPr>
                </a:tc>
              </a:tr>
              <a:tr h="349623">
                <a:tc>
                  <a:txBody>
                    <a:bodyPr/>
                    <a:lstStyle/>
                    <a:p>
                      <a:pPr>
                        <a:defRPr sz="1100" b="0">
                          <a:solidFill>
                            <a:srgbClr val="000000"/>
                          </a:solidFill>
                          <a:latin typeface="Pooppins"/>
                        </a:defRPr>
                      </a:pPr>
                      <a:r>
                        <a:t>          14.4. Green Revolution Cooling Inc.</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14.5. Submer Technologies SL</a:t>
                      </a:r>
                    </a:p>
                  </a:txBody>
                  <a:tcPr>
                    <a:noFill/>
                    <a:lnL>
                      <a:noFill/>
                    </a:lnL>
                    <a:lnR>
                      <a:noFill/>
                    </a:lnR>
                    <a:lnT>
                      <a:noFill/>
                    </a:lnT>
                    <a:lnB>
                      <a:noFill/>
                    </a:lnB>
                  </a:tcPr>
                </a:tc>
                <a:tc>
                  <a:txBody>
                    <a:bodyPr/>
                    <a:lstStyle/>
                    <a:p>
                      <a:pPr>
                        <a:defRPr sz="1100" b="1">
                          <a:solidFill>
                            <a:srgbClr val="7030A0"/>
                          </a:solidFill>
                          <a:latin typeface="Pooppins"/>
                        </a:defRPr>
                      </a:pPr>
                      <a:r>
                        <a:t>15.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14.6. LiquidStack Holding B.V.</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14.7. Asperitas Company</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14.8. LiquidCool Solutions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DATA CENTER LIQUID IMMERSION COOLING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14277</TotalTime>
  <Words>2491</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127</cp:revision>
  <dcterms:created xsi:type="dcterms:W3CDTF">2024-08-12T13:13:25Z</dcterms:created>
  <dcterms:modified xsi:type="dcterms:W3CDTF">2025-09-18T09:36:21Z</dcterms:modified>
</cp:coreProperties>
</file>